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112" r:id="rId1"/>
  </p:sldMasterIdLst>
  <p:notesMasterIdLst>
    <p:notesMasterId r:id="rId25"/>
  </p:notesMasterIdLst>
  <p:sldIdLst>
    <p:sldId id="256" r:id="rId2"/>
    <p:sldId id="283" r:id="rId3"/>
    <p:sldId id="257" r:id="rId4"/>
    <p:sldId id="263" r:id="rId5"/>
    <p:sldId id="258" r:id="rId6"/>
    <p:sldId id="262" r:id="rId7"/>
    <p:sldId id="270" r:id="rId8"/>
    <p:sldId id="267" r:id="rId9"/>
    <p:sldId id="268" r:id="rId10"/>
    <p:sldId id="278" r:id="rId11"/>
    <p:sldId id="272" r:id="rId12"/>
    <p:sldId id="279" r:id="rId13"/>
    <p:sldId id="269" r:id="rId14"/>
    <p:sldId id="274" r:id="rId15"/>
    <p:sldId id="280" r:id="rId16"/>
    <p:sldId id="275" r:id="rId17"/>
    <p:sldId id="281" r:id="rId18"/>
    <p:sldId id="282" r:id="rId19"/>
    <p:sldId id="266" r:id="rId20"/>
    <p:sldId id="277" r:id="rId21"/>
    <p:sldId id="260" r:id="rId22"/>
    <p:sldId id="261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38"/>
    <p:restoredTop sz="89721"/>
  </p:normalViewPr>
  <p:slideViewPr>
    <p:cSldViewPr snapToGrid="0" snapToObjects="1">
      <p:cViewPr>
        <p:scale>
          <a:sx n="65" d="100"/>
          <a:sy n="65" d="100"/>
        </p:scale>
        <p:origin x="173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mcfall/Dropbox/STTR%20India/Analyses/Care%20Cascade/HIV%20care%20cascade_unweighted%20and%20weighted_IDU_update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238145190531093E-2"/>
          <c:y val="5.7823873617173699E-2"/>
          <c:w val="0.89221044667719096"/>
          <c:h val="0.775583631489172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'All IDU Sites'!$D$1</c:f>
              <c:strCache>
                <c:ptCount val="1"/>
                <c:pt idx="0">
                  <c:v>Proportion of ART eligible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70000"/>
                    <a:satMod val="150000"/>
                  </a:schemeClr>
                </a:gs>
                <a:gs pos="34000">
                  <a:schemeClr val="accent3">
                    <a:shade val="70000"/>
                    <a:satMod val="140000"/>
                  </a:schemeClr>
                </a:gs>
                <a:gs pos="70000">
                  <a:schemeClr val="accent3">
                    <a:tint val="100000"/>
                    <a:shade val="90000"/>
                    <a:satMod val="140000"/>
                  </a:schemeClr>
                </a:gs>
                <a:gs pos="100000">
                  <a:schemeClr val="accent3"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'All IDU Sites'!$A$2:$A$9</c:f>
              <c:strCache>
                <c:ptCount val="7"/>
                <c:pt idx="0">
                  <c:v>HIV-infected</c:v>
                </c:pt>
                <c:pt idx="1">
                  <c:v>Diagnosed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Initiated ART</c:v>
                </c:pt>
                <c:pt idx="5">
                  <c:v>Current ART Use</c:v>
                </c:pt>
                <c:pt idx="6">
                  <c:v>Suppressed viral load</c:v>
                </c:pt>
              </c:strCache>
            </c:strRef>
          </c:cat>
          <c:val>
            <c:numRef>
              <c:f>'All IDU Sites'!$D$2:$D$9</c:f>
            </c:numRef>
          </c:val>
          <c:extLst>
            <c:ext xmlns:c16="http://schemas.microsoft.com/office/drawing/2014/chart" uri="{C3380CC4-5D6E-409C-BE32-E72D297353CC}">
              <c16:uniqueId val="{00000000-07E2-EA42-987B-4C8B82131528}"/>
            </c:ext>
          </c:extLst>
        </c:ser>
        <c:ser>
          <c:idx val="2"/>
          <c:order val="1"/>
          <c:tx>
            <c:strRef>
              <c:f>'All IDU Sites'!$E$1</c:f>
              <c:strCache>
                <c:ptCount val="1"/>
                <c:pt idx="0">
                  <c:v>Prop of HIV-infected, RDS-II weighted - scaled to whole pop.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'All IDU Sites'!$A$2:$A$9</c:f>
              <c:strCache>
                <c:ptCount val="7"/>
                <c:pt idx="0">
                  <c:v>HIV-infected</c:v>
                </c:pt>
                <c:pt idx="1">
                  <c:v>Diagnosed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Initiated ART</c:v>
                </c:pt>
                <c:pt idx="5">
                  <c:v>Current ART Use</c:v>
                </c:pt>
                <c:pt idx="6">
                  <c:v>Suppressed viral load</c:v>
                </c:pt>
              </c:strCache>
            </c:strRef>
          </c:cat>
          <c:val>
            <c:numRef>
              <c:f>'All IDU Sites'!$E$2:$E$9</c:f>
              <c:numCache>
                <c:formatCode>0.00%</c:formatCode>
                <c:ptCount val="7"/>
                <c:pt idx="0">
                  <c:v>1</c:v>
                </c:pt>
                <c:pt idx="1">
                  <c:v>0.42720000000000002</c:v>
                </c:pt>
                <c:pt idx="2">
                  <c:v>0.33329999999999999</c:v>
                </c:pt>
                <c:pt idx="3">
                  <c:v>0.30299999999999999</c:v>
                </c:pt>
                <c:pt idx="4">
                  <c:v>0.24210000000000001</c:v>
                </c:pt>
                <c:pt idx="5">
                  <c:v>0.22009999999999999</c:v>
                </c:pt>
                <c:pt idx="6">
                  <c:v>0.18229999999999999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E2-EA42-987B-4C8B82131528}"/>
            </c:ext>
          </c:extLst>
        </c:ser>
        <c:ser>
          <c:idx val="3"/>
          <c:order val="2"/>
          <c:tx>
            <c:strRef>
              <c:f>'All IDU Sites'!$F$1</c:f>
              <c:strCache>
                <c:ptCount val="1"/>
                <c:pt idx="0">
                  <c:v>Prop of HIV-infected, RDS-II weighted - scaled to HIV positive pop.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70000"/>
                    <a:satMod val="150000"/>
                  </a:schemeClr>
                </a:gs>
                <a:gs pos="34000">
                  <a:schemeClr val="accent1">
                    <a:lumMod val="60000"/>
                    <a:shade val="70000"/>
                    <a:satMod val="140000"/>
                  </a:schemeClr>
                </a:gs>
                <a:gs pos="70000">
                  <a:schemeClr val="accent1">
                    <a:lumMod val="60000"/>
                    <a:tint val="100000"/>
                    <a:shade val="90000"/>
                    <a:satMod val="140000"/>
                  </a:schemeClr>
                </a:gs>
                <a:gs pos="100000">
                  <a:schemeClr val="accent1">
                    <a:lumMod val="60000"/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'All IDU Sites'!$A$2:$A$9</c:f>
              <c:strCache>
                <c:ptCount val="7"/>
                <c:pt idx="0">
                  <c:v>HIV-infected</c:v>
                </c:pt>
                <c:pt idx="1">
                  <c:v>Diagnosed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Initiated ART</c:v>
                </c:pt>
                <c:pt idx="5">
                  <c:v>Current ART Use</c:v>
                </c:pt>
                <c:pt idx="6">
                  <c:v>Suppressed viral load</c:v>
                </c:pt>
              </c:strCache>
            </c:strRef>
          </c:cat>
          <c:val>
            <c:numRef>
              <c:f>'All IDU Sites'!$F$2:$F$9</c:f>
            </c:numRef>
          </c:val>
          <c:extLst>
            <c:ext xmlns:c16="http://schemas.microsoft.com/office/drawing/2014/chart" uri="{C3380CC4-5D6E-409C-BE32-E72D297353CC}">
              <c16:uniqueId val="{00000002-07E2-EA42-987B-4C8B82131528}"/>
            </c:ext>
          </c:extLst>
        </c:ser>
        <c:ser>
          <c:idx val="4"/>
          <c:order val="3"/>
          <c:tx>
            <c:strRef>
              <c:f>'All IDU Sites'!$G$1</c:f>
              <c:strCache>
                <c:ptCount val="1"/>
                <c:pt idx="0">
                  <c:v>RDS-II weighted - among ART-eligible (scaled to whole pop.)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70000"/>
                    <a:satMod val="150000"/>
                  </a:schemeClr>
                </a:gs>
                <a:gs pos="34000">
                  <a:schemeClr val="accent3">
                    <a:lumMod val="60000"/>
                    <a:shade val="70000"/>
                    <a:satMod val="140000"/>
                  </a:schemeClr>
                </a:gs>
                <a:gs pos="70000">
                  <a:schemeClr val="accent3">
                    <a:lumMod val="60000"/>
                    <a:tint val="100000"/>
                    <a:shade val="90000"/>
                    <a:satMod val="140000"/>
                  </a:schemeClr>
                </a:gs>
                <a:gs pos="100000">
                  <a:schemeClr val="accent3">
                    <a:lumMod val="60000"/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'All IDU Sites'!$A$2:$A$9</c:f>
              <c:strCache>
                <c:ptCount val="7"/>
                <c:pt idx="0">
                  <c:v>HIV-infected</c:v>
                </c:pt>
                <c:pt idx="1">
                  <c:v>Diagnosed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Initiated ART</c:v>
                </c:pt>
                <c:pt idx="5">
                  <c:v>Current ART Use</c:v>
                </c:pt>
                <c:pt idx="6">
                  <c:v>Suppressed viral load</c:v>
                </c:pt>
              </c:strCache>
            </c:strRef>
          </c:cat>
          <c:val>
            <c:numRef>
              <c:f>'All IDU Sites'!$G$2:$G$9</c:f>
            </c:numRef>
          </c:val>
          <c:extLst>
            <c:ext xmlns:c16="http://schemas.microsoft.com/office/drawing/2014/chart" uri="{C3380CC4-5D6E-409C-BE32-E72D297353CC}">
              <c16:uniqueId val="{00000003-07E2-EA42-987B-4C8B82131528}"/>
            </c:ext>
          </c:extLst>
        </c:ser>
        <c:ser>
          <c:idx val="5"/>
          <c:order val="4"/>
          <c:tx>
            <c:strRef>
              <c:f>'All IDU Sites'!$H$1</c:f>
              <c:strCache>
                <c:ptCount val="1"/>
                <c:pt idx="0">
                  <c:v>RDS-II weighted - among ART-eligible (scaled to HIV pop.)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70000"/>
                    <a:satMod val="150000"/>
                  </a:schemeClr>
                </a:gs>
                <a:gs pos="34000">
                  <a:schemeClr val="accent5">
                    <a:lumMod val="60000"/>
                    <a:shade val="70000"/>
                    <a:satMod val="140000"/>
                  </a:schemeClr>
                </a:gs>
                <a:gs pos="70000">
                  <a:schemeClr val="accent5">
                    <a:lumMod val="60000"/>
                    <a:tint val="100000"/>
                    <a:shade val="90000"/>
                    <a:satMod val="140000"/>
                  </a:schemeClr>
                </a:gs>
                <a:gs pos="100000">
                  <a:schemeClr val="accent5">
                    <a:lumMod val="60000"/>
                    <a:tint val="100000"/>
                    <a:shade val="100000"/>
                    <a:sat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'All IDU Sites'!$A$2:$A$9</c:f>
              <c:strCache>
                <c:ptCount val="7"/>
                <c:pt idx="0">
                  <c:v>HIV-infected</c:v>
                </c:pt>
                <c:pt idx="1">
                  <c:v>Diagnosed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Initiated ART</c:v>
                </c:pt>
                <c:pt idx="5">
                  <c:v>Current ART Use</c:v>
                </c:pt>
                <c:pt idx="6">
                  <c:v>Suppressed viral load</c:v>
                </c:pt>
              </c:strCache>
            </c:strRef>
          </c:cat>
          <c:val>
            <c:numRef>
              <c:f>'All IDU Sites'!$H$2:$H$9</c:f>
            </c:numRef>
          </c:val>
          <c:extLst>
            <c:ext xmlns:c16="http://schemas.microsoft.com/office/drawing/2014/chart" uri="{C3380CC4-5D6E-409C-BE32-E72D297353CC}">
              <c16:uniqueId val="{00000004-07E2-EA42-987B-4C8B82131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22679312"/>
        <c:axId val="2122662112"/>
      </c:barChart>
      <c:catAx>
        <c:axId val="2122679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662112"/>
        <c:crosses val="autoZero"/>
        <c:auto val="1"/>
        <c:lblAlgn val="ctr"/>
        <c:lblOffset val="100"/>
        <c:noMultiLvlLbl val="0"/>
      </c:catAx>
      <c:valAx>
        <c:axId val="21226621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6793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0.08495</cdr:x>
      <cdr:y>0.94733</cdr:y>
    </cdr:from>
    <cdr:to>
      <cdr:x>0.83458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5200" y="5786583"/>
          <a:ext cx="8517467" cy="321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0.25443</cdr:x>
      <cdr:y>0.14269</cdr:y>
    </cdr:from>
    <cdr:to>
      <cdr:x>0.3138</cdr:x>
      <cdr:y>0.4718</cdr:y>
    </cdr:to>
    <cdr:sp macro="" textlink="">
      <cdr:nvSpPr>
        <cdr:cNvPr id="3" name="Down Arrow 2">
          <a:extLst xmlns:a="http://schemas.openxmlformats.org/drawingml/2006/main">
            <a:ext uri="{FF2B5EF4-FFF2-40B4-BE49-F238E27FC236}">
              <a16:creationId xmlns:a16="http://schemas.microsoft.com/office/drawing/2014/main" id="{D9F419A1-A314-DD4A-87BA-8FBCA76A4C88}"/>
            </a:ext>
          </a:extLst>
        </cdr:cNvPr>
        <cdr:cNvSpPr/>
      </cdr:nvSpPr>
      <cdr:spPr>
        <a:xfrm xmlns:a="http://schemas.openxmlformats.org/drawingml/2006/main" flipH="1">
          <a:off x="1832097" y="628159"/>
          <a:ext cx="427514" cy="144879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EBAB48"/>
        </a:solidFill>
        <a:ln xmlns:a="http://schemas.openxmlformats.org/drawingml/2006/main" w="3175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4499A-1C2A-EF4A-AC51-C59CADA2CA45}" type="datetimeFigureOut">
              <a:rPr lang="en-US" smtClean="0"/>
              <a:t>7/24/18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CF485-8063-F645-BA4F-B5CEA837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Voluntary use of ICC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7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8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4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7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0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F485-8063-F645-BA4F-B5CEA837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53452EF-306F-1A42-ABBB-1C7836C5B203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966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7723-7930-1645-B61C-782EE5C81565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8688D-A412-7E4A-A99D-DBA57A8AF780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4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11A5-50D8-4947-AA02-20F9993B8A01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4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0D372-CAC2-7141-9B10-0259F91A4B6B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50386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32DC-4938-D449-89EF-1C39EE31E0A2}" type="datetime1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7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4EE1-73AA-A44C-A97E-0B4A1B3B2123}" type="datetime1">
              <a:rPr lang="en-US" smtClean="0"/>
              <a:t>7/24/18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E1C5-68A3-BF4F-BF1A-D5157C7D652C}" type="datetime1">
              <a:rPr lang="en-US" smtClean="0"/>
              <a:t>7/24/18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4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2F27-1A29-7249-95F5-81E5DD767F48}" type="datetime1">
              <a:rPr lang="en-US" smtClean="0"/>
              <a:t>7/24/18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6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A78A33-72B8-C841-894E-F65FB10490C8}" type="datetime1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542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D152E0-991C-214C-B97D-1CBB4659037E}" type="datetime1">
              <a:rPr lang="en-US" smtClean="0"/>
              <a:t>7/24/18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256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E0269CB6-0421-0A41-AEA0-60115D2BDAFC}" type="datetime1">
              <a:rPr lang="en-US" smtClean="0"/>
              <a:t>7/24/18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22FC0D7C-7EAD-0B40-B993-89B656E1A0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784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(null)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1054-0E3A-3440-9B67-CF198E84E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288473"/>
            <a:ext cx="7162800" cy="2598207"/>
          </a:xfrm>
        </p:spPr>
        <p:txBody>
          <a:bodyPr anchor="t">
            <a:noAutofit/>
          </a:bodyPr>
          <a:lstStyle/>
          <a:p>
            <a:pPr algn="l"/>
            <a:r>
              <a:rPr lang="en-US" sz="3300" b="1" cap="none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Respondent-driven sampling more efficiently identifies undiagnosed HIV-infected people who inject drugs (</a:t>
            </a:r>
            <a:r>
              <a:rPr lang="en-US" sz="3300" b="1" cap="none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3300" b="1" cap="none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than </a:t>
            </a:r>
            <a:r>
              <a:rPr lang="en-US" sz="3300" b="1" cap="none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3300" b="1" cap="none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-targeted community integrated care centers in India</a:t>
            </a:r>
            <a:r>
              <a:rPr lang="en-US" sz="3300" cap="none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988AB-12F0-FD4C-A6F8-7110485FC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4069097"/>
            <a:ext cx="7162800" cy="176564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M. McFall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Sunil S. Solomon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Aylur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K. Srikrishnan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Santhanam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Anand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Canjeevaram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K. Vasudevan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Gregory M. Lucas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Shruti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H. Mehta</a:t>
            </a:r>
            <a:r>
              <a:rPr lang="en-US" sz="2400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sz="17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i="1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 Hopkins Bloomberg School of Public Health, Baltimore, MD; </a:t>
            </a:r>
            <a:r>
              <a:rPr lang="en-US" sz="1600" i="1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 Hopkins University School of Medicine, Baltimore, MD;</a:t>
            </a:r>
            <a:r>
              <a:rPr lang="en-US" sz="1600" i="1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Gaitonde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for AIDS Research and Education, Chennai, India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data collection using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2016-2017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seeds (i.e.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well-connected in community) initiated recruitment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Seeds and subsequent study participants received 2 recruitment coupons to give to other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Compensation for participation (US$4) and referrals ($1 each)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1000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recruited/city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93886-33CC-A64E-A22D-3684D4B0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39" y="4203263"/>
            <a:ext cx="3302725" cy="2443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71A55-565F-694B-9124-6AC9E2C1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7" y="4387217"/>
            <a:ext cx="2077257" cy="11906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5918B-1BD4-C74F-98AB-A49734BA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0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Eligibility criteria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 years or older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Self-reported injection drug use in prior 24 months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Informed consent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coupon (except seeds)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 procedures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Interviewer-administered survey - demographics, risk behaviors, HIV testing and care history, depression, etc.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Onsite rapid HIV testing and counseling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Biometrics (fingerprint) tracked duplicate enrollments and identified participants that were ICC clients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6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Study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6A4BC75-937F-1F4E-82A1-ADB61C025EFA}"/>
              </a:ext>
            </a:extLst>
          </p:cNvPr>
          <p:cNvSpPr/>
          <p:nvPr/>
        </p:nvSpPr>
        <p:spPr>
          <a:xfrm flipV="1">
            <a:off x="1562056" y="1531095"/>
            <a:ext cx="6100762" cy="650701"/>
          </a:xfrm>
          <a:prstGeom prst="rightArrow">
            <a:avLst/>
          </a:prstGeom>
          <a:solidFill>
            <a:srgbClr val="93A299"/>
          </a:solidFill>
          <a:ln w="26425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B09CB9-2CEA-3E49-B33D-5F46B158E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t="15511" r="13623" b="7013"/>
          <a:stretch/>
        </p:blipFill>
        <p:spPr>
          <a:xfrm>
            <a:off x="2305678" y="2112204"/>
            <a:ext cx="1895388" cy="208458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88599C5-5507-C443-AC3F-959FF5CE6F38}"/>
              </a:ext>
            </a:extLst>
          </p:cNvPr>
          <p:cNvGrpSpPr/>
          <p:nvPr/>
        </p:nvGrpSpPr>
        <p:grpSpPr>
          <a:xfrm>
            <a:off x="5408330" y="2499404"/>
            <a:ext cx="1663725" cy="1543600"/>
            <a:chOff x="1958249" y="1247101"/>
            <a:chExt cx="4355441" cy="3274828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47E373E-A9F0-EE4D-B6E3-AECC800DD9D0}"/>
                </a:ext>
              </a:extLst>
            </p:cNvPr>
            <p:cNvSpPr/>
            <p:nvPr/>
          </p:nvSpPr>
          <p:spPr>
            <a:xfrm rot="18211693" flipV="1">
              <a:off x="3648678" y="1295727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292934"/>
            </a:solidFill>
            <a:ln w="26425" cap="flat" cmpd="sng" algn="ctr">
              <a:solidFill>
                <a:srgbClr val="2929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D8EFAC-8D98-954E-B9D7-C7C564914499}"/>
                </a:ext>
              </a:extLst>
            </p:cNvPr>
            <p:cNvSpPr/>
            <p:nvPr/>
          </p:nvSpPr>
          <p:spPr>
            <a:xfrm rot="18211693" flipV="1">
              <a:off x="4608911" y="2557479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D2533C"/>
            </a:solidFill>
            <a:ln w="26425" cap="flat" cmpd="sng" algn="ctr">
              <a:solidFill>
                <a:srgbClr val="D2533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C48B38C-9BDA-424E-8420-2F3D2C657865}"/>
                </a:ext>
              </a:extLst>
            </p:cNvPr>
            <p:cNvSpPr/>
            <p:nvPr/>
          </p:nvSpPr>
          <p:spPr>
            <a:xfrm rot="18211693" flipV="1">
              <a:off x="5610994" y="3819231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00B050"/>
            </a:solidFill>
            <a:ln w="264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8B2B6F3-DF7F-A14C-B7AE-1500232E6224}"/>
                </a:ext>
              </a:extLst>
            </p:cNvPr>
            <p:cNvSpPr/>
            <p:nvPr/>
          </p:nvSpPr>
          <p:spPr>
            <a:xfrm rot="18211693" flipV="1">
              <a:off x="1909623" y="3819234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00B050"/>
            </a:solidFill>
            <a:ln w="264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0ABBCC-A672-DE48-B4ED-EBC7CE20EB86}"/>
                </a:ext>
              </a:extLst>
            </p:cNvPr>
            <p:cNvSpPr/>
            <p:nvPr/>
          </p:nvSpPr>
          <p:spPr>
            <a:xfrm rot="18211693" flipV="1">
              <a:off x="2688444" y="2557480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D2533C"/>
            </a:solidFill>
            <a:ln w="26425" cap="flat" cmpd="sng" algn="ctr">
              <a:solidFill>
                <a:srgbClr val="D2533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B4C7EB2-FD97-D441-A96D-0987DFFF8DBF}"/>
                </a:ext>
              </a:extLst>
            </p:cNvPr>
            <p:cNvSpPr/>
            <p:nvPr/>
          </p:nvSpPr>
          <p:spPr>
            <a:xfrm rot="18211693" flipV="1">
              <a:off x="3785982" y="3819231"/>
              <a:ext cx="751321" cy="654070"/>
            </a:xfrm>
            <a:custGeom>
              <a:avLst/>
              <a:gdLst>
                <a:gd name="connsiteX0" fmla="*/ 274320 w 751321"/>
                <a:gd name="connsiteY0" fmla="*/ 278638 h 654070"/>
                <a:gd name="connsiteX1" fmla="*/ 274320 w 751321"/>
                <a:gd name="connsiteY1" fmla="*/ 267602 h 654070"/>
                <a:gd name="connsiteX2" fmla="*/ 267596 w 751321"/>
                <a:gd name="connsiteY2" fmla="*/ 267602 h 654070"/>
                <a:gd name="connsiteX3" fmla="*/ 258936 w 751321"/>
                <a:gd name="connsiteY3" fmla="*/ 280673 h 654070"/>
                <a:gd name="connsiteX4" fmla="*/ 259844 w 751321"/>
                <a:gd name="connsiteY4" fmla="*/ 283421 h 654070"/>
                <a:gd name="connsiteX5" fmla="*/ 269894 w 751321"/>
                <a:gd name="connsiteY5" fmla="*/ 340754 h 654070"/>
                <a:gd name="connsiteX6" fmla="*/ 234615 w 751321"/>
                <a:gd name="connsiteY6" fmla="*/ 317378 h 654070"/>
                <a:gd name="connsiteX7" fmla="*/ 258936 w 751321"/>
                <a:gd name="connsiteY7" fmla="*/ 280673 h 654070"/>
                <a:gd name="connsiteX8" fmla="*/ 254617 w 751321"/>
                <a:gd name="connsiteY8" fmla="*/ 267602 h 654070"/>
                <a:gd name="connsiteX9" fmla="*/ 0 w 751321"/>
                <a:gd name="connsiteY9" fmla="*/ 267602 h 654070"/>
                <a:gd name="connsiteX10" fmla="*/ 0 w 751321"/>
                <a:gd name="connsiteY10" fmla="*/ 340754 h 654070"/>
                <a:gd name="connsiteX11" fmla="*/ 329303 w 751321"/>
                <a:gd name="connsiteY11" fmla="*/ 260473 h 654070"/>
                <a:gd name="connsiteX12" fmla="*/ 243248 w 751321"/>
                <a:gd name="connsiteY12" fmla="*/ 0 h 654070"/>
                <a:gd name="connsiteX13" fmla="*/ 173789 w 751321"/>
                <a:gd name="connsiteY13" fmla="*/ 22948 h 654070"/>
                <a:gd name="connsiteX14" fmla="*/ 254617 w 751321"/>
                <a:gd name="connsiteY14" fmla="*/ 267602 h 654070"/>
                <a:gd name="connsiteX15" fmla="*/ 267596 w 751321"/>
                <a:gd name="connsiteY15" fmla="*/ 267602 h 654070"/>
                <a:gd name="connsiteX16" fmla="*/ 287090 w 751321"/>
                <a:gd name="connsiteY16" fmla="*/ 238183 h 654070"/>
                <a:gd name="connsiteX17" fmla="*/ 323583 w 751321"/>
                <a:gd name="connsiteY17" fmla="*/ 262363 h 654070"/>
                <a:gd name="connsiteX18" fmla="*/ 451843 w 751321"/>
                <a:gd name="connsiteY18" fmla="*/ 472457 h 654070"/>
                <a:gd name="connsiteX19" fmla="*/ 447533 w 751321"/>
                <a:gd name="connsiteY19" fmla="*/ 458456 h 654070"/>
                <a:gd name="connsiteX20" fmla="*/ 381160 w 751321"/>
                <a:gd name="connsiteY20" fmla="*/ 414478 h 654070"/>
                <a:gd name="connsiteX21" fmla="*/ 169923 w 751321"/>
                <a:gd name="connsiteY21" fmla="*/ 479515 h 654070"/>
                <a:gd name="connsiteX22" fmla="*/ 192348 w 751321"/>
                <a:gd name="connsiteY22" fmla="*/ 552352 h 654070"/>
                <a:gd name="connsiteX23" fmla="*/ 518357 w 751321"/>
                <a:gd name="connsiteY23" fmla="*/ 378337 h 654070"/>
                <a:gd name="connsiteX24" fmla="*/ 508908 w 751321"/>
                <a:gd name="connsiteY24" fmla="*/ 104180 h 654070"/>
                <a:gd name="connsiteX25" fmla="*/ 435799 w 751321"/>
                <a:gd name="connsiteY25" fmla="*/ 106700 h 654070"/>
                <a:gd name="connsiteX26" fmla="*/ 443912 w 751321"/>
                <a:gd name="connsiteY26" fmla="*/ 342092 h 654070"/>
                <a:gd name="connsiteX27" fmla="*/ 499590 w 751321"/>
                <a:gd name="connsiteY27" fmla="*/ 378984 h 654070"/>
                <a:gd name="connsiteX28" fmla="*/ 492001 w 751321"/>
                <a:gd name="connsiteY28" fmla="*/ 487921 h 654070"/>
                <a:gd name="connsiteX29" fmla="*/ 513562 w 751321"/>
                <a:gd name="connsiteY29" fmla="*/ 455380 h 654070"/>
                <a:gd name="connsiteX30" fmla="*/ 513564 w 751321"/>
                <a:gd name="connsiteY30" fmla="*/ 455375 h 654070"/>
                <a:gd name="connsiteX31" fmla="*/ 513568 w 751321"/>
                <a:gd name="connsiteY31" fmla="*/ 455372 h 654070"/>
                <a:gd name="connsiteX32" fmla="*/ 544475 w 751321"/>
                <a:gd name="connsiteY32" fmla="*/ 408725 h 654070"/>
                <a:gd name="connsiteX33" fmla="*/ 499590 w 751321"/>
                <a:gd name="connsiteY33" fmla="*/ 378984 h 654070"/>
                <a:gd name="connsiteX34" fmla="*/ 445248 w 751321"/>
                <a:gd name="connsiteY34" fmla="*/ 380857 h 654070"/>
                <a:gd name="connsiteX35" fmla="*/ 443912 w 751321"/>
                <a:gd name="connsiteY35" fmla="*/ 342092 h 654070"/>
                <a:gd name="connsiteX36" fmla="*/ 323583 w 751321"/>
                <a:gd name="connsiteY36" fmla="*/ 262363 h 654070"/>
                <a:gd name="connsiteX37" fmla="*/ 274320 w 751321"/>
                <a:gd name="connsiteY37" fmla="*/ 278638 h 654070"/>
                <a:gd name="connsiteX38" fmla="*/ 274320 w 751321"/>
                <a:gd name="connsiteY38" fmla="*/ 340754 h 654070"/>
                <a:gd name="connsiteX39" fmla="*/ 269894 w 751321"/>
                <a:gd name="connsiteY39" fmla="*/ 340754 h 654070"/>
                <a:gd name="connsiteX40" fmla="*/ 381160 w 751321"/>
                <a:gd name="connsiteY40" fmla="*/ 414478 h 654070"/>
                <a:gd name="connsiteX41" fmla="*/ 429418 w 751321"/>
                <a:gd name="connsiteY41" fmla="*/ 399620 h 654070"/>
                <a:gd name="connsiteX42" fmla="*/ 447533 w 751321"/>
                <a:gd name="connsiteY42" fmla="*/ 458456 h 654070"/>
                <a:gd name="connsiteX43" fmla="*/ 731352 w 751321"/>
                <a:gd name="connsiteY43" fmla="*/ 599680 h 654070"/>
                <a:gd name="connsiteX44" fmla="*/ 691331 w 751321"/>
                <a:gd name="connsiteY44" fmla="*/ 423583 h 654070"/>
                <a:gd name="connsiteX45" fmla="*/ 548930 w 751321"/>
                <a:gd name="connsiteY45" fmla="*/ 420585 h 654070"/>
                <a:gd name="connsiteX46" fmla="*/ 513568 w 751321"/>
                <a:gd name="connsiteY46" fmla="*/ 455372 h 654070"/>
                <a:gd name="connsiteX47" fmla="*/ 513562 w 751321"/>
                <a:gd name="connsiteY47" fmla="*/ 455380 h 654070"/>
                <a:gd name="connsiteX48" fmla="*/ 495313 w 751321"/>
                <a:gd name="connsiteY48" fmla="*/ 501505 h 654070"/>
                <a:gd name="connsiteX49" fmla="*/ 553586 w 751321"/>
                <a:gd name="connsiteY49" fmla="*/ 631472 h 654070"/>
                <a:gd name="connsiteX50" fmla="*/ 731352 w 751321"/>
                <a:gd name="connsiteY50" fmla="*/ 599680 h 65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51321" h="654070">
                  <a:moveTo>
                    <a:pt x="274320" y="278638"/>
                  </a:moveTo>
                  <a:lnTo>
                    <a:pt x="274320" y="267602"/>
                  </a:lnTo>
                  <a:lnTo>
                    <a:pt x="267596" y="267602"/>
                  </a:lnTo>
                  <a:lnTo>
                    <a:pt x="258936" y="280673"/>
                  </a:lnTo>
                  <a:lnTo>
                    <a:pt x="259844" y="283421"/>
                  </a:lnTo>
                  <a:close/>
                  <a:moveTo>
                    <a:pt x="269894" y="340754"/>
                  </a:moveTo>
                  <a:lnTo>
                    <a:pt x="234615" y="317378"/>
                  </a:lnTo>
                  <a:lnTo>
                    <a:pt x="258936" y="280673"/>
                  </a:lnTo>
                  <a:lnTo>
                    <a:pt x="254617" y="267602"/>
                  </a:lnTo>
                  <a:lnTo>
                    <a:pt x="0" y="267602"/>
                  </a:lnTo>
                  <a:lnTo>
                    <a:pt x="0" y="340754"/>
                  </a:lnTo>
                  <a:close/>
                  <a:moveTo>
                    <a:pt x="329303" y="260473"/>
                  </a:moveTo>
                  <a:lnTo>
                    <a:pt x="243248" y="0"/>
                  </a:lnTo>
                  <a:lnTo>
                    <a:pt x="173789" y="22948"/>
                  </a:lnTo>
                  <a:lnTo>
                    <a:pt x="254617" y="267602"/>
                  </a:lnTo>
                  <a:lnTo>
                    <a:pt x="267596" y="267602"/>
                  </a:lnTo>
                  <a:lnTo>
                    <a:pt x="287090" y="238183"/>
                  </a:lnTo>
                  <a:lnTo>
                    <a:pt x="323583" y="262363"/>
                  </a:lnTo>
                  <a:close/>
                  <a:moveTo>
                    <a:pt x="451843" y="472457"/>
                  </a:moveTo>
                  <a:lnTo>
                    <a:pt x="447533" y="458456"/>
                  </a:lnTo>
                  <a:lnTo>
                    <a:pt x="381160" y="414478"/>
                  </a:lnTo>
                  <a:lnTo>
                    <a:pt x="169923" y="479515"/>
                  </a:lnTo>
                  <a:lnTo>
                    <a:pt x="192348" y="552352"/>
                  </a:lnTo>
                  <a:close/>
                  <a:moveTo>
                    <a:pt x="518357" y="378337"/>
                  </a:moveTo>
                  <a:lnTo>
                    <a:pt x="508908" y="104180"/>
                  </a:lnTo>
                  <a:lnTo>
                    <a:pt x="435799" y="106700"/>
                  </a:lnTo>
                  <a:lnTo>
                    <a:pt x="443912" y="342092"/>
                  </a:lnTo>
                  <a:lnTo>
                    <a:pt x="499590" y="378984"/>
                  </a:lnTo>
                  <a:close/>
                  <a:moveTo>
                    <a:pt x="492001" y="487921"/>
                  </a:moveTo>
                  <a:lnTo>
                    <a:pt x="513562" y="455380"/>
                  </a:lnTo>
                  <a:lnTo>
                    <a:pt x="513564" y="455375"/>
                  </a:lnTo>
                  <a:lnTo>
                    <a:pt x="513568" y="455372"/>
                  </a:lnTo>
                  <a:lnTo>
                    <a:pt x="544475" y="408725"/>
                  </a:lnTo>
                  <a:lnTo>
                    <a:pt x="499590" y="378984"/>
                  </a:lnTo>
                  <a:lnTo>
                    <a:pt x="445248" y="380857"/>
                  </a:lnTo>
                  <a:lnTo>
                    <a:pt x="443912" y="342092"/>
                  </a:lnTo>
                  <a:lnTo>
                    <a:pt x="323583" y="262363"/>
                  </a:lnTo>
                  <a:lnTo>
                    <a:pt x="274320" y="278638"/>
                  </a:lnTo>
                  <a:lnTo>
                    <a:pt x="274320" y="340754"/>
                  </a:lnTo>
                  <a:lnTo>
                    <a:pt x="269894" y="340754"/>
                  </a:lnTo>
                  <a:lnTo>
                    <a:pt x="381160" y="414478"/>
                  </a:lnTo>
                  <a:lnTo>
                    <a:pt x="429418" y="399620"/>
                  </a:lnTo>
                  <a:lnTo>
                    <a:pt x="447533" y="458456"/>
                  </a:lnTo>
                  <a:close/>
                  <a:moveTo>
                    <a:pt x="731352" y="599680"/>
                  </a:moveTo>
                  <a:cubicBezTo>
                    <a:pt x="769390" y="542273"/>
                    <a:pt x="751471" y="463432"/>
                    <a:pt x="691331" y="423583"/>
                  </a:cubicBezTo>
                  <a:cubicBezTo>
                    <a:pt x="646226" y="393697"/>
                    <a:pt x="590181" y="394232"/>
                    <a:pt x="548930" y="420585"/>
                  </a:cubicBezTo>
                  <a:lnTo>
                    <a:pt x="513568" y="455372"/>
                  </a:lnTo>
                  <a:lnTo>
                    <a:pt x="513562" y="455380"/>
                  </a:lnTo>
                  <a:lnTo>
                    <a:pt x="495313" y="501505"/>
                  </a:lnTo>
                  <a:cubicBezTo>
                    <a:pt x="487125" y="549765"/>
                    <a:pt x="508480" y="601585"/>
                    <a:pt x="553586" y="631472"/>
                  </a:cubicBezTo>
                  <a:cubicBezTo>
                    <a:pt x="613726" y="671320"/>
                    <a:pt x="693315" y="657087"/>
                    <a:pt x="731352" y="599680"/>
                  </a:cubicBezTo>
                  <a:close/>
                </a:path>
              </a:pathLst>
            </a:custGeom>
            <a:solidFill>
              <a:srgbClr val="00B050"/>
            </a:solidFill>
            <a:ln w="26425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CB2E450-400B-C945-9112-34FBA869439A}"/>
                </a:ext>
              </a:extLst>
            </p:cNvPr>
            <p:cNvCxnSpPr/>
            <p:nvPr/>
          </p:nvCxnSpPr>
          <p:spPr>
            <a:xfrm flipH="1">
              <a:off x="3393091" y="2070087"/>
              <a:ext cx="320040" cy="320634"/>
            </a:xfrm>
            <a:prstGeom prst="straightConnector1">
              <a:avLst/>
            </a:prstGeom>
            <a:noFill/>
            <a:ln w="34925" cap="flat" cmpd="sng" algn="ctr">
              <a:solidFill>
                <a:srgbClr val="93A299"/>
              </a:solidFill>
              <a:prstDash val="soli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0ACF82A-8019-1D4D-9150-B1EC5D7CDBFB}"/>
                </a:ext>
              </a:extLst>
            </p:cNvPr>
            <p:cNvCxnSpPr/>
            <p:nvPr/>
          </p:nvCxnSpPr>
          <p:spPr>
            <a:xfrm>
              <a:off x="4317952" y="2072362"/>
              <a:ext cx="323807" cy="318359"/>
            </a:xfrm>
            <a:prstGeom prst="straightConnector1">
              <a:avLst/>
            </a:prstGeom>
            <a:noFill/>
            <a:ln w="34925" cap="flat" cmpd="sng" algn="ctr">
              <a:solidFill>
                <a:srgbClr val="93A299"/>
              </a:solidFill>
              <a:prstDash val="soli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7CF5E89-E37F-DF41-AD02-6B1472A99832}"/>
                </a:ext>
              </a:extLst>
            </p:cNvPr>
            <p:cNvCxnSpPr/>
            <p:nvPr/>
          </p:nvCxnSpPr>
          <p:spPr>
            <a:xfrm flipH="1">
              <a:off x="2445360" y="3324262"/>
              <a:ext cx="320040" cy="320634"/>
            </a:xfrm>
            <a:prstGeom prst="straightConnector1">
              <a:avLst/>
            </a:prstGeom>
            <a:noFill/>
            <a:ln w="34925" cap="flat" cmpd="sng" algn="ctr">
              <a:solidFill>
                <a:srgbClr val="93A299"/>
              </a:solidFill>
              <a:prstDash val="solid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49AC538-E653-7A42-8011-75E0F7947791}"/>
                </a:ext>
              </a:extLst>
            </p:cNvPr>
            <p:cNvCxnSpPr/>
            <p:nvPr/>
          </p:nvCxnSpPr>
          <p:spPr>
            <a:xfrm flipH="1">
              <a:off x="4344435" y="3334114"/>
              <a:ext cx="320040" cy="320634"/>
            </a:xfrm>
            <a:prstGeom prst="straightConnector1">
              <a:avLst/>
            </a:prstGeom>
            <a:noFill/>
            <a:ln w="34925" cap="flat" cmpd="sng" algn="ctr">
              <a:solidFill>
                <a:srgbClr val="93A299"/>
              </a:solidFill>
              <a:prstDash val="soli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8C8D412-B605-E347-BA79-41ACE63EBB92}"/>
                </a:ext>
              </a:extLst>
            </p:cNvPr>
            <p:cNvCxnSpPr/>
            <p:nvPr/>
          </p:nvCxnSpPr>
          <p:spPr>
            <a:xfrm>
              <a:off x="5327384" y="3373195"/>
              <a:ext cx="323807" cy="318359"/>
            </a:xfrm>
            <a:prstGeom prst="straightConnector1">
              <a:avLst/>
            </a:prstGeom>
            <a:noFill/>
            <a:ln w="34925" cap="flat" cmpd="sng" algn="ctr">
              <a:solidFill>
                <a:srgbClr val="93A299"/>
              </a:solidFill>
              <a:prstDash val="solid"/>
              <a:tailEnd type="triangle"/>
            </a:ln>
            <a:effectLst/>
          </p:spPr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6C72102-47A6-DF4F-A33D-6CC2ADC7057A}"/>
              </a:ext>
            </a:extLst>
          </p:cNvPr>
          <p:cNvSpPr txBox="1"/>
          <p:nvPr/>
        </p:nvSpPr>
        <p:spPr>
          <a:xfrm>
            <a:off x="2833312" y="4236860"/>
            <a:ext cx="84012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2000" b="1" dirty="0">
                <a:solidFill>
                  <a:srgbClr val="292934"/>
                </a:solidFill>
                <a:latin typeface="Arial"/>
              </a:rPr>
              <a:t>ICCs</a:t>
            </a:r>
            <a:endParaRPr lang="en-US" sz="15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BB7971-541E-CE45-9EB0-F9666659857C}"/>
              </a:ext>
            </a:extLst>
          </p:cNvPr>
          <p:cNvSpPr txBox="1"/>
          <p:nvPr/>
        </p:nvSpPr>
        <p:spPr>
          <a:xfrm>
            <a:off x="5118952" y="4236860"/>
            <a:ext cx="215719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2000" b="1" dirty="0">
                <a:solidFill>
                  <a:srgbClr val="292934"/>
                </a:solidFill>
                <a:latin typeface="Arial"/>
              </a:rPr>
              <a:t>Evaluation </a:t>
            </a:r>
            <a:r>
              <a:rPr lang="en-US" sz="2000" b="1" dirty="0" err="1">
                <a:solidFill>
                  <a:srgbClr val="292934"/>
                </a:solidFill>
                <a:latin typeface="Arial"/>
              </a:rPr>
              <a:t>RDS</a:t>
            </a:r>
            <a:endParaRPr lang="en-US" sz="15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2A1C90-7B6F-4D4C-A617-6968F931BCDA}"/>
              </a:ext>
            </a:extLst>
          </p:cNvPr>
          <p:cNvSpPr txBox="1"/>
          <p:nvPr/>
        </p:nvSpPr>
        <p:spPr>
          <a:xfrm>
            <a:off x="1563522" y="1701604"/>
            <a:ext cx="657225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1500" b="1" dirty="0">
                <a:solidFill>
                  <a:srgbClr val="292934"/>
                </a:solidFill>
                <a:latin typeface="Arial"/>
              </a:rPr>
              <a:t>2014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E0FBD0-9466-C647-965D-20FF41A3EFB2}"/>
              </a:ext>
            </a:extLst>
          </p:cNvPr>
          <p:cNvSpPr txBox="1"/>
          <p:nvPr/>
        </p:nvSpPr>
        <p:spPr>
          <a:xfrm>
            <a:off x="3176930" y="1694862"/>
            <a:ext cx="657225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1500" b="1" dirty="0">
                <a:solidFill>
                  <a:srgbClr val="292934"/>
                </a:solidFill>
                <a:latin typeface="Arial"/>
              </a:rPr>
              <a:t>2015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54E11C-C4E7-EC47-9D52-C7D4EB5C3396}"/>
              </a:ext>
            </a:extLst>
          </p:cNvPr>
          <p:cNvSpPr txBox="1"/>
          <p:nvPr/>
        </p:nvSpPr>
        <p:spPr>
          <a:xfrm>
            <a:off x="4790339" y="1697548"/>
            <a:ext cx="657225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1500" b="1" dirty="0">
                <a:solidFill>
                  <a:srgbClr val="292934"/>
                </a:solidFill>
                <a:latin typeface="Arial"/>
              </a:rPr>
              <a:t>2016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27E582-4C85-4649-9B6A-C46BFE2E0193}"/>
              </a:ext>
            </a:extLst>
          </p:cNvPr>
          <p:cNvSpPr txBox="1"/>
          <p:nvPr/>
        </p:nvSpPr>
        <p:spPr>
          <a:xfrm>
            <a:off x="6445760" y="1694862"/>
            <a:ext cx="657225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defTabSz="457200"/>
            <a:r>
              <a:rPr lang="en-US" sz="1500" b="1" dirty="0">
                <a:solidFill>
                  <a:srgbClr val="292934"/>
                </a:solidFill>
                <a:latin typeface="Arial"/>
              </a:rPr>
              <a:t>2017 </a:t>
            </a:r>
          </a:p>
        </p:txBody>
      </p:sp>
    </p:spTree>
    <p:extLst>
      <p:ext uri="{BB962C8B-B14F-4D97-AF65-F5344CB8AC3E}">
        <p14:creationId xmlns:p14="http://schemas.microsoft.com/office/powerpoint/2010/main" val="32776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4" grpId="0"/>
      <p:bldP spid="70" grpId="0"/>
      <p:bldP spid="71" grpId="0"/>
      <p:bldP spid="72" grpId="0"/>
      <p:bldP spid="73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To assess the ability of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to identify undiagnosed HIV-infected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compared to a venue-based strategy (i.e., integrated care centers) in India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FF83D-B730-2741-9CC8-BA15D98D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Efficiency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vs. ICCs to reach undiagnosed HIV-infected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i="0" dirty="0">
                <a:latin typeface="Arial" panose="020B0604020202020204" pitchFamily="34" charset="0"/>
                <a:cs typeface="Arial" panose="020B0604020202020204" pitchFamily="34" charset="0"/>
              </a:rPr>
              <a:t>Number needed to recruit (</a:t>
            </a:r>
            <a:r>
              <a:rPr lang="en-US" i="0" dirty="0" err="1">
                <a:latin typeface="Arial" panose="020B0604020202020204" pitchFamily="34" charset="0"/>
                <a:cs typeface="Arial" panose="020B0604020202020204" pitchFamily="34" charset="0"/>
              </a:rPr>
              <a:t>NNR</a:t>
            </a:r>
            <a:r>
              <a:rPr lang="en-US" i="0" dirty="0">
                <a:latin typeface="Arial" panose="020B0604020202020204" pitchFamily="34" charset="0"/>
                <a:cs typeface="Arial" panose="020B0604020202020204" pitchFamily="34" charset="0"/>
              </a:rPr>
              <a:t>) - number screened in order to find one undiagnosed person</a:t>
            </a:r>
          </a:p>
          <a:p>
            <a:pPr lvl="1"/>
            <a:r>
              <a:rPr lang="en-US" i="0" dirty="0">
                <a:latin typeface="Arial" panose="020B0604020202020204" pitchFamily="34" charset="0"/>
                <a:cs typeface="Arial" panose="020B0604020202020204" pitchFamily="34" charset="0"/>
              </a:rPr>
              <a:t>Identification rate - number undiagnosed identified per week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Undiagnosed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tested positive and denied a prior diagnosis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 associated with identification by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only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ICC, both in comparison to ICC only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Multinomial logistic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7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C9346-1566-8846-A3F8-23CBBF74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48431-DCE0-774A-826A-003622D259CB}"/>
              </a:ext>
            </a:extLst>
          </p:cNvPr>
          <p:cNvSpPr txBox="1"/>
          <p:nvPr/>
        </p:nvSpPr>
        <p:spPr>
          <a:xfrm>
            <a:off x="4537921" y="1105737"/>
            <a:ext cx="2298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N=14,397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9BE10D-1C7E-E047-8FB0-3EC36BB089C3}"/>
              </a:ext>
            </a:extLst>
          </p:cNvPr>
          <p:cNvSpPr/>
          <p:nvPr/>
        </p:nvSpPr>
        <p:spPr>
          <a:xfrm>
            <a:off x="1085145" y="1546890"/>
            <a:ext cx="4879371" cy="4824611"/>
          </a:xfrm>
          <a:prstGeom prst="ellipse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22301B-DCC5-0B46-BA36-26F3559511A9}"/>
              </a:ext>
            </a:extLst>
          </p:cNvPr>
          <p:cNvSpPr/>
          <p:nvPr/>
        </p:nvSpPr>
        <p:spPr>
          <a:xfrm>
            <a:off x="4234258" y="2182772"/>
            <a:ext cx="3566717" cy="3563484"/>
          </a:xfrm>
          <a:prstGeom prst="ellipse">
            <a:avLst/>
          </a:prstGeom>
          <a:solidFill>
            <a:srgbClr val="EBAB48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F8FA4-DFF0-6B4B-9A43-4F238CA1BDA3}"/>
              </a:ext>
            </a:extLst>
          </p:cNvPr>
          <p:cNvSpPr txBox="1"/>
          <p:nvPr/>
        </p:nvSpPr>
        <p:spPr>
          <a:xfrm>
            <a:off x="2418682" y="3535566"/>
            <a:ext cx="176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ICC clients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A3416-6841-9143-8FF2-22CFC3EB82EF}"/>
              </a:ext>
            </a:extLst>
          </p:cNvPr>
          <p:cNvSpPr txBox="1"/>
          <p:nvPr/>
        </p:nvSpPr>
        <p:spPr>
          <a:xfrm>
            <a:off x="6070621" y="3227790"/>
            <a:ext cx="1613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RDS</a:t>
            </a:r>
            <a:r>
              <a:rPr lang="en-US" sz="2000" b="1" dirty="0"/>
              <a:t> participants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E04AA-1439-7E42-BC12-7566A073D746}"/>
              </a:ext>
            </a:extLst>
          </p:cNvPr>
          <p:cNvSpPr txBox="1"/>
          <p:nvPr/>
        </p:nvSpPr>
        <p:spPr>
          <a:xfrm>
            <a:off x="3105146" y="4299889"/>
            <a:ext cx="117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N=8385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787B3-3AE4-C64F-AE24-95DE5D73227A}"/>
              </a:ext>
            </a:extLst>
          </p:cNvPr>
          <p:cNvSpPr txBox="1"/>
          <p:nvPr/>
        </p:nvSpPr>
        <p:spPr>
          <a:xfrm>
            <a:off x="4592656" y="4299889"/>
            <a:ext cx="109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N=2374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7418D-2DD0-EC4D-85F5-1388D8756417}"/>
              </a:ext>
            </a:extLst>
          </p:cNvPr>
          <p:cNvSpPr txBox="1"/>
          <p:nvPr/>
        </p:nvSpPr>
        <p:spPr>
          <a:xfrm>
            <a:off x="6002893" y="4299889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N=3638</a:t>
            </a:r>
          </a:p>
        </p:txBody>
      </p:sp>
    </p:spTree>
    <p:extLst>
      <p:ext uri="{BB962C8B-B14F-4D97-AF65-F5344CB8AC3E}">
        <p14:creationId xmlns:p14="http://schemas.microsoft.com/office/powerpoint/2010/main" val="31541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4" grpId="0" animBg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Correlates of identification by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vs. ICC only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84E485-9786-4E41-9E85-D87192925F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049075"/>
              </p:ext>
            </p:extLst>
          </p:nvPr>
        </p:nvGraphicFramePr>
        <p:xfrm>
          <a:off x="1028700" y="1660447"/>
          <a:ext cx="4724776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654">
                  <a:extLst>
                    <a:ext uri="{9D8B030D-6E8A-4147-A177-3AD203B41FA5}">
                      <a16:colId xmlns:a16="http://schemas.microsoft.com/office/drawing/2014/main" val="2869822576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2149607698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3689820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Characteristic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err="1"/>
                        <a:t>RDS</a:t>
                      </a:r>
                      <a:r>
                        <a:rPr lang="en-US" sz="1400" dirty="0"/>
                        <a:t> only</a:t>
                      </a:r>
                    </a:p>
                    <a:p>
                      <a:pPr algn="r"/>
                      <a:r>
                        <a:rPr lang="en-US" sz="1400" dirty="0"/>
                        <a:t>Adjusted OR</a:t>
                      </a:r>
                      <a:r>
                        <a:rPr lang="en-US" sz="1400" baseline="30000" dirty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95%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5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Age (by 10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0.98 - 1.09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73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Male (vs. female)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5.33 - 7.86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510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Marital Status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19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Married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357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Never married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1.07 - 1.26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546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Widow/divorce/</a:t>
                      </a:r>
                      <a:r>
                        <a:rPr lang="en-US" sz="1400" dirty="0" err="1"/>
                        <a:t>sep</a:t>
                      </a:r>
                      <a:endParaRPr lang="en-US" sz="1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1.52 - 2.07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29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Education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93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Primary or less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790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Secondary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0.61 - 0.75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567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High school and above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1.55 - 2.00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Undiagnosed HIV+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2.11 - 2.95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428124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C91E8-36F4-2245-84FE-5D916EBF2CFB}"/>
              </a:ext>
            </a:extLst>
          </p:cNvPr>
          <p:cNvSpPr txBox="1"/>
          <p:nvPr/>
        </p:nvSpPr>
        <p:spPr>
          <a:xfrm>
            <a:off x="1028700" y="6530302"/>
            <a:ext cx="6209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Adjusted for site and all other covariates shown in table; OR: Odds Ratio; CI: confidence interval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28973-110B-774E-A016-79BBF9B6C31E}"/>
              </a:ext>
            </a:extLst>
          </p:cNvPr>
          <p:cNvSpPr/>
          <p:nvPr/>
        </p:nvSpPr>
        <p:spPr>
          <a:xfrm>
            <a:off x="1028701" y="2557443"/>
            <a:ext cx="4743450" cy="398353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B895F-C023-BC49-BFB3-9B06D73691EB}"/>
              </a:ext>
            </a:extLst>
          </p:cNvPr>
          <p:cNvSpPr/>
          <p:nvPr/>
        </p:nvSpPr>
        <p:spPr>
          <a:xfrm>
            <a:off x="1028699" y="4016436"/>
            <a:ext cx="4743450" cy="398353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B9423-D38F-E946-992D-48DD7FE7FC3F}"/>
              </a:ext>
            </a:extLst>
          </p:cNvPr>
          <p:cNvSpPr/>
          <p:nvPr/>
        </p:nvSpPr>
        <p:spPr>
          <a:xfrm>
            <a:off x="1028699" y="5564379"/>
            <a:ext cx="4743450" cy="316876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73E408-19FC-1A47-8998-34B5F2CAD722}"/>
              </a:ext>
            </a:extLst>
          </p:cNvPr>
          <p:cNvSpPr/>
          <p:nvPr/>
        </p:nvSpPr>
        <p:spPr>
          <a:xfrm>
            <a:off x="1028699" y="5919867"/>
            <a:ext cx="4743450" cy="414896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Correlates of identification by both ICC and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ICC only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84E485-9786-4E41-9E85-D87192925F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269278"/>
              </p:ext>
            </p:extLst>
          </p:nvPr>
        </p:nvGraphicFramePr>
        <p:xfrm>
          <a:off x="1028700" y="1660447"/>
          <a:ext cx="7200898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654">
                  <a:extLst>
                    <a:ext uri="{9D8B030D-6E8A-4147-A177-3AD203B41FA5}">
                      <a16:colId xmlns:a16="http://schemas.microsoft.com/office/drawing/2014/main" val="2869822576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2149607698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3689820574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4054764505"/>
                    </a:ext>
                  </a:extLst>
                </a:gridCol>
                <a:gridCol w="1238061">
                  <a:extLst>
                    <a:ext uri="{9D8B030D-6E8A-4147-A177-3AD203B41FA5}">
                      <a16:colId xmlns:a16="http://schemas.microsoft.com/office/drawing/2014/main" val="589517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Characteristic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RDS</a:t>
                      </a:r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only</a:t>
                      </a:r>
                    </a:p>
                    <a:p>
                      <a:pPr algn="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Adjusted OR</a:t>
                      </a:r>
                      <a:r>
                        <a:rPr lang="en-US" sz="14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ICC &amp; </a:t>
                      </a:r>
                      <a:r>
                        <a:rPr lang="en-US" sz="1400" dirty="0" err="1"/>
                        <a:t>RDS</a:t>
                      </a:r>
                      <a:endParaRPr lang="en-US" sz="1400" dirty="0"/>
                    </a:p>
                    <a:p>
                      <a:pPr algn="r"/>
                      <a:r>
                        <a:rPr lang="en-US" sz="1400" dirty="0"/>
                        <a:t>Adjusted OR</a:t>
                      </a:r>
                      <a:r>
                        <a:rPr lang="en-US" sz="1400" baseline="30000" dirty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95 %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5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Age (by 10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0.98 - 1.09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1.00 - 1.13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073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Male (vs. female)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5.33 - 7.86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2.20 - 3.31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510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Marital Status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19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Married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357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Never married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1.07 - 1.26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1.00 - 1.21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546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Widow/divorce/</a:t>
                      </a:r>
                      <a:r>
                        <a:rPr lang="en-US" sz="1400" dirty="0" err="1"/>
                        <a:t>sep</a:t>
                      </a:r>
                      <a:endParaRPr lang="en-US" sz="1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1.52 - 2.07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0.90 - 1.39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29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Education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93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Primary or less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7909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Secondary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0.61 - 0.75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0.89 - 1.14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567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High school and above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1.55 - 2.00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0.80 - 1.13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42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Undiagnosed HIV+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2.11 - 2.95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1.23 - 1.92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428124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C91E8-36F4-2245-84FE-5D916EBF2CFB}"/>
              </a:ext>
            </a:extLst>
          </p:cNvPr>
          <p:cNvSpPr txBox="1"/>
          <p:nvPr/>
        </p:nvSpPr>
        <p:spPr>
          <a:xfrm>
            <a:off x="1028700" y="6530302"/>
            <a:ext cx="6209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Adjusted for site and all other covariates shown in table; OR: Odds Ratio; CI: confidence interval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28973-110B-774E-A016-79BBF9B6C31E}"/>
              </a:ext>
            </a:extLst>
          </p:cNvPr>
          <p:cNvSpPr/>
          <p:nvPr/>
        </p:nvSpPr>
        <p:spPr>
          <a:xfrm>
            <a:off x="1028700" y="2571731"/>
            <a:ext cx="7200898" cy="398353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DBB4C-01EE-8745-8963-1B0DC09313EA}"/>
              </a:ext>
            </a:extLst>
          </p:cNvPr>
          <p:cNvSpPr/>
          <p:nvPr/>
        </p:nvSpPr>
        <p:spPr>
          <a:xfrm>
            <a:off x="1028700" y="5859494"/>
            <a:ext cx="7200898" cy="398353"/>
          </a:xfrm>
          <a:prstGeom prst="rect">
            <a:avLst/>
          </a:prstGeom>
          <a:noFill/>
          <a:ln>
            <a:solidFill>
              <a:srgbClr val="EBA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needed to recruit (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NNR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undiagnosed HIV-infected 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city and strategy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B0BA6-7FE4-0243-96E3-719ABEB24007}"/>
              </a:ext>
            </a:extLst>
          </p:cNvPr>
          <p:cNvSpPr txBox="1"/>
          <p:nvPr/>
        </p:nvSpPr>
        <p:spPr>
          <a:xfrm>
            <a:off x="1028699" y="6400798"/>
            <a:ext cx="772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ICC: integrated care center;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respondent-driven sampling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Y-axis is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transformed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8AEC5A-3A51-704F-ADAC-59C44F7D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EF234-37B3-BF4A-862F-1889E0814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9"/>
          <a:stretch/>
        </p:blipFill>
        <p:spPr>
          <a:xfrm>
            <a:off x="556655" y="1800228"/>
            <a:ext cx="8606817" cy="44291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FABAD-4175-2A40-99C2-3696FA7A480D}"/>
              </a:ext>
            </a:extLst>
          </p:cNvPr>
          <p:cNvCxnSpPr/>
          <p:nvPr/>
        </p:nvCxnSpPr>
        <p:spPr>
          <a:xfrm flipV="1">
            <a:off x="2171700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E4E59B-B181-6E4C-98F5-834A18861062}"/>
              </a:ext>
            </a:extLst>
          </p:cNvPr>
          <p:cNvCxnSpPr/>
          <p:nvPr/>
        </p:nvCxnSpPr>
        <p:spPr>
          <a:xfrm flipV="1">
            <a:off x="3324226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D6005-4B60-E04A-B9AD-43DB8943D159}"/>
              </a:ext>
            </a:extLst>
          </p:cNvPr>
          <p:cNvCxnSpPr/>
          <p:nvPr/>
        </p:nvCxnSpPr>
        <p:spPr>
          <a:xfrm flipV="1">
            <a:off x="4467225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239E32-53B7-5443-AA00-47A6F2220C9D}"/>
              </a:ext>
            </a:extLst>
          </p:cNvPr>
          <p:cNvCxnSpPr/>
          <p:nvPr/>
        </p:nvCxnSpPr>
        <p:spPr>
          <a:xfrm flipV="1">
            <a:off x="5595938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157723-86E0-EC4B-8382-C19E660B0E33}"/>
              </a:ext>
            </a:extLst>
          </p:cNvPr>
          <p:cNvCxnSpPr/>
          <p:nvPr/>
        </p:nvCxnSpPr>
        <p:spPr>
          <a:xfrm flipV="1">
            <a:off x="6738938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7F769-AD0F-ED44-AC52-9158D1177E6B}"/>
              </a:ext>
            </a:extLst>
          </p:cNvPr>
          <p:cNvCxnSpPr/>
          <p:nvPr/>
        </p:nvCxnSpPr>
        <p:spPr>
          <a:xfrm flipV="1">
            <a:off x="7867650" y="1928813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78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rate per week for undiagnosed HIV-infected 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city and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04973-8CC5-2B4D-A331-01AB6D45C464}"/>
              </a:ext>
            </a:extLst>
          </p:cNvPr>
          <p:cNvSpPr txBox="1"/>
          <p:nvPr/>
        </p:nvSpPr>
        <p:spPr>
          <a:xfrm>
            <a:off x="1028699" y="6400798"/>
            <a:ext cx="772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ICC: integrated care center;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respondent-driven sampling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Y-axis is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ln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transformed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E14BB-1DB9-0B47-8BE6-843AB433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EAAF8-C894-6444-8B27-AA0AFB3D3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7"/>
          <a:stretch/>
        </p:blipFill>
        <p:spPr>
          <a:xfrm>
            <a:off x="534982" y="1517594"/>
            <a:ext cx="8609018" cy="44123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6BBB79-CBD7-A848-B9F9-634BA2FA4C37}"/>
              </a:ext>
            </a:extLst>
          </p:cNvPr>
          <p:cNvCxnSpPr/>
          <p:nvPr/>
        </p:nvCxnSpPr>
        <p:spPr>
          <a:xfrm flipV="1">
            <a:off x="2157413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A5A711-ACB1-1B4A-A9E5-E5397169EB10}"/>
              </a:ext>
            </a:extLst>
          </p:cNvPr>
          <p:cNvCxnSpPr/>
          <p:nvPr/>
        </p:nvCxnSpPr>
        <p:spPr>
          <a:xfrm flipV="1">
            <a:off x="3300413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902D5-FA2C-AF46-8426-8F3E282C3404}"/>
              </a:ext>
            </a:extLst>
          </p:cNvPr>
          <p:cNvCxnSpPr/>
          <p:nvPr/>
        </p:nvCxnSpPr>
        <p:spPr>
          <a:xfrm flipV="1">
            <a:off x="4443413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D88F4A-E61B-A14C-8E28-ACAA8B9236BD}"/>
              </a:ext>
            </a:extLst>
          </p:cNvPr>
          <p:cNvCxnSpPr/>
          <p:nvPr/>
        </p:nvCxnSpPr>
        <p:spPr>
          <a:xfrm flipV="1">
            <a:off x="5572126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9EFF75-8E1C-374C-A603-2A10BFF6ED89}"/>
              </a:ext>
            </a:extLst>
          </p:cNvPr>
          <p:cNvCxnSpPr/>
          <p:nvPr/>
        </p:nvCxnSpPr>
        <p:spPr>
          <a:xfrm flipV="1">
            <a:off x="6715126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4FED0E-49FE-3342-B575-68B316925B0C}"/>
              </a:ext>
            </a:extLst>
          </p:cNvPr>
          <p:cNvCxnSpPr/>
          <p:nvPr/>
        </p:nvCxnSpPr>
        <p:spPr>
          <a:xfrm flipV="1">
            <a:off x="7843838" y="1628775"/>
            <a:ext cx="0" cy="32146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1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6497-F0D8-7F45-B9BF-3FC4A05A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No conflicts of interest to disclose.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6B3A6-7B16-254B-AD35-C3DBF5A3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1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Self-reported awareness of HIV-infection status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approaches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ICCs) not concurrent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Migration and other temporal changes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Unable to separate out effect of network-driven strategy and monetary compensation within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efficiency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F5F6F-6BA7-CB4D-A549-4E983881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60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Compared to a venue-based strategy (i.e. ICCs),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required screening fewer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more rapidly identified undiagnosed HIV-infected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 driven strategies with compensation could be used to identify and engage groups not visiting venues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F5F6F-6BA7-CB4D-A549-4E983881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4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Co-authors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Sunil S. Solomon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Aylur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Srikrishnan</a:t>
            </a:r>
            <a:endParaRPr lang="en-US" sz="17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Santhanam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Anand</a:t>
            </a:r>
            <a:endParaRPr lang="en-US" sz="17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Canjeevaram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Vasudevan</a:t>
            </a:r>
            <a:endParaRPr lang="en-US" sz="17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Gregory M. Lucas</a:t>
            </a:r>
            <a:endParaRPr lang="en-US" sz="17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Shruti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. H. Mehta</a:t>
            </a:r>
          </a:p>
          <a:p>
            <a:pPr marL="0" indent="0"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study staff and participants</a:t>
            </a:r>
          </a:p>
          <a:p>
            <a:pPr marL="0" indent="0"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marL="0" indent="0">
              <a:buNone/>
            </a:pP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NIH: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F31DA044046, R01DA032059, R01MH8966, T32AI102623, P30AI094189</a:t>
            </a:r>
          </a:p>
          <a:p>
            <a:pPr marL="0" indent="0">
              <a:buNone/>
            </a:pP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Elton John AIDS Foundation</a:t>
            </a:r>
          </a:p>
          <a:p>
            <a:pPr marL="0" indent="0">
              <a:buNone/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NACO</a:t>
            </a:r>
            <a:endParaRPr lang="en-US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3B909-7A55-BC4D-A4E7-1480E4A8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50075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4059386"/>
            <a:ext cx="7200900" cy="21128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Contact information: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Allison M. McFall,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MHS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amcfall2@jhu.edu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3B909-7A55-BC4D-A4E7-1480E4A8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/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Injection drug use drives HIV in many settings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People who inject drugs (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) not adequately engaged in HIV services</a:t>
            </a: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Little HIV knowledge, perceived low risk, stigma, criminalization, difficulty accessing services, ongoing substance use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Resulting in low awareness among HIV-infected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59C65-CB17-3346-9A9B-D2758DA7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Care Continuum among </a:t>
            </a:r>
            <a:r>
              <a:rPr lang="en-US" sz="3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India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566C8D-9F01-CA4A-B24E-70B0ECDD6B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717023"/>
              </p:ext>
            </p:extLst>
          </p:nvPr>
        </p:nvGraphicFramePr>
        <p:xfrm>
          <a:off x="1028700" y="1948589"/>
          <a:ext cx="7200900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F7E717-F279-D64E-A37E-3F7007B77E7C}"/>
              </a:ext>
            </a:extLst>
          </p:cNvPr>
          <p:cNvSpPr txBox="1"/>
          <p:nvPr/>
        </p:nvSpPr>
        <p:spPr>
          <a:xfrm>
            <a:off x="1028700" y="6350726"/>
            <a:ext cx="811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Mehta SH et al. HIV Care Continuum Among Men Who Have Sex With Men and Persons Who Inject Drugs in India: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Barriers to Successful Engagement.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Clinical Infectious Diseases.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4550D-34D1-F142-8164-0EAB81C1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from National Collaboration on AIDS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trial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Cluster randomized trial in 26 cities, stratified by population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MSM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evaluate effectiveness of integrated care centers (ICCs) on uptake of HIV testing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Analyses restricted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stratum and 6 intervention (ICC) cities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C72A8-2A5C-634A-A448-6466A1A8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A747E63-C074-E746-A78E-75F02F7A1A34}"/>
              </a:ext>
            </a:extLst>
          </p:cNvPr>
          <p:cNvGrpSpPr/>
          <p:nvPr/>
        </p:nvGrpSpPr>
        <p:grpSpPr>
          <a:xfrm>
            <a:off x="1437190" y="685884"/>
            <a:ext cx="5684307" cy="6119015"/>
            <a:chOff x="3293217" y="604650"/>
            <a:chExt cx="5684307" cy="611901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962C1F-CFEC-BE4F-A113-FB44084E31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3217" y="604650"/>
              <a:ext cx="5684307" cy="6119015"/>
              <a:chOff x="4043308" y="-29651"/>
              <a:chExt cx="7517973" cy="688765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429D4FE-FEF3-6A4F-BDC1-E5E4ED8039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446" b="7944"/>
              <a:stretch/>
            </p:blipFill>
            <p:spPr>
              <a:xfrm>
                <a:off x="4500281" y="-29651"/>
                <a:ext cx="5867401" cy="6887651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A541922-3AE4-B745-9D10-2B34585F9244}"/>
                  </a:ext>
                </a:extLst>
              </p:cNvPr>
              <p:cNvSpPr/>
              <p:nvPr/>
            </p:nvSpPr>
            <p:spPr>
              <a:xfrm>
                <a:off x="5932643" y="1404210"/>
                <a:ext cx="109728" cy="109728"/>
              </a:xfrm>
              <a:prstGeom prst="ellipse">
                <a:avLst/>
              </a:prstGeom>
              <a:solidFill>
                <a:srgbClr val="E45500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F3E6960-313D-C148-A115-2C1590BA01ED}"/>
                  </a:ext>
                </a:extLst>
              </p:cNvPr>
              <p:cNvSpPr/>
              <p:nvPr/>
            </p:nvSpPr>
            <p:spPr>
              <a:xfrm>
                <a:off x="7126941" y="3386898"/>
                <a:ext cx="109728" cy="109728"/>
              </a:xfrm>
              <a:prstGeom prst="ellipse">
                <a:avLst/>
              </a:prstGeom>
              <a:solidFill>
                <a:srgbClr val="E45500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1468B1A-E19C-324A-8E55-0596007FE8AC}"/>
                  </a:ext>
                </a:extLst>
              </p:cNvPr>
              <p:cNvSpPr/>
              <p:nvPr/>
            </p:nvSpPr>
            <p:spPr>
              <a:xfrm>
                <a:off x="9753600" y="2343514"/>
                <a:ext cx="109728" cy="109728"/>
              </a:xfrm>
              <a:prstGeom prst="ellipse">
                <a:avLst/>
              </a:prstGeom>
              <a:solidFill>
                <a:srgbClr val="E45500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0CD5A5-4A86-8541-94B1-8F958EED419E}"/>
                  </a:ext>
                </a:extLst>
              </p:cNvPr>
              <p:cNvSpPr txBox="1"/>
              <p:nvPr/>
            </p:nvSpPr>
            <p:spPr>
              <a:xfrm>
                <a:off x="4043308" y="1336837"/>
                <a:ext cx="1930898" cy="3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Ludhiana</a:t>
                </a:r>
                <a:r>
                  <a:rPr lang="en-US" sz="1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A71F12-AF58-764F-89B9-1AFC21B0098C}"/>
                  </a:ext>
                </a:extLst>
              </p:cNvPr>
              <p:cNvSpPr txBox="1"/>
              <p:nvPr/>
            </p:nvSpPr>
            <p:spPr>
              <a:xfrm>
                <a:off x="6439144" y="1358030"/>
                <a:ext cx="2180081" cy="3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Chandigarh</a:t>
                </a:r>
                <a:endParaRPr lang="en-US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9C7241-A935-814F-B1A5-C1B77CB4A968}"/>
                  </a:ext>
                </a:extLst>
              </p:cNvPr>
              <p:cNvSpPr txBox="1"/>
              <p:nvPr/>
            </p:nvSpPr>
            <p:spPr>
              <a:xfrm>
                <a:off x="9884881" y="2218994"/>
                <a:ext cx="1676400" cy="3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Dimapur</a:t>
                </a:r>
                <a:endParaRPr lang="en-US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5994C9-A7F4-1F49-992C-901C94C60EB9}"/>
                  </a:ext>
                </a:extLst>
              </p:cNvPr>
              <p:cNvSpPr txBox="1"/>
              <p:nvPr/>
            </p:nvSpPr>
            <p:spPr>
              <a:xfrm>
                <a:off x="7713854" y="2911858"/>
                <a:ext cx="1676400" cy="3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Aizawl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3277A0-D9F0-6746-800C-36977CB2703C}"/>
                  </a:ext>
                </a:extLst>
              </p:cNvPr>
              <p:cNvSpPr txBox="1"/>
              <p:nvPr/>
            </p:nvSpPr>
            <p:spPr>
              <a:xfrm>
                <a:off x="9105367" y="2503816"/>
                <a:ext cx="1676400" cy="346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Imphal </a:t>
                </a:r>
                <a:endParaRPr lang="en-US" sz="1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837919E-028B-E44B-9CF3-B909363AF011}"/>
                  </a:ext>
                </a:extLst>
              </p:cNvPr>
              <p:cNvSpPr/>
              <p:nvPr/>
            </p:nvSpPr>
            <p:spPr>
              <a:xfrm>
                <a:off x="7069332" y="3334354"/>
                <a:ext cx="228599" cy="228600"/>
              </a:xfrm>
              <a:prstGeom prst="rect">
                <a:avLst/>
              </a:prstGeom>
              <a:solidFill>
                <a:srgbClr val="F7964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1C18AF-6D6B-834C-85EE-31F89639DECD}"/>
                  </a:ext>
                </a:extLst>
              </p:cNvPr>
              <p:cNvSpPr/>
              <p:nvPr/>
            </p:nvSpPr>
            <p:spPr>
              <a:xfrm>
                <a:off x="9690349" y="2252133"/>
                <a:ext cx="228600" cy="228600"/>
              </a:xfrm>
              <a:prstGeom prst="rect">
                <a:avLst/>
              </a:prstGeom>
              <a:solidFill>
                <a:srgbClr val="F7964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83F70E4-DF2E-C44B-BA5D-249F789AE725}"/>
                  </a:ext>
                </a:extLst>
              </p:cNvPr>
              <p:cNvSpPr/>
              <p:nvPr/>
            </p:nvSpPr>
            <p:spPr>
              <a:xfrm>
                <a:off x="9622615" y="2540000"/>
                <a:ext cx="228600" cy="228600"/>
              </a:xfrm>
              <a:prstGeom prst="rect">
                <a:avLst/>
              </a:prstGeom>
              <a:solidFill>
                <a:srgbClr val="F7964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B172A8B-5C91-B247-A96B-9E19881ABB03}"/>
                  </a:ext>
                </a:extLst>
              </p:cNvPr>
              <p:cNvSpPr/>
              <p:nvPr/>
            </p:nvSpPr>
            <p:spPr>
              <a:xfrm>
                <a:off x="9377082" y="2971800"/>
                <a:ext cx="228600" cy="228600"/>
              </a:xfrm>
              <a:prstGeom prst="rect">
                <a:avLst/>
              </a:prstGeom>
              <a:solidFill>
                <a:srgbClr val="F7964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62C0640-5DAB-444B-964A-A229B23289BE}"/>
                  </a:ext>
                </a:extLst>
              </p:cNvPr>
              <p:cNvSpPr/>
              <p:nvPr/>
            </p:nvSpPr>
            <p:spPr>
              <a:xfrm>
                <a:off x="6210547" y="1412209"/>
                <a:ext cx="228599" cy="228600"/>
              </a:xfrm>
              <a:prstGeom prst="rect">
                <a:avLst/>
              </a:prstGeom>
              <a:solidFill>
                <a:srgbClr val="F7964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F270A3-9261-304A-83E1-1637275802E7}"/>
                </a:ext>
              </a:extLst>
            </p:cNvPr>
            <p:cNvSpPr/>
            <p:nvPr/>
          </p:nvSpPr>
          <p:spPr>
            <a:xfrm>
              <a:off x="4700234" y="1852496"/>
              <a:ext cx="172843" cy="203089"/>
            </a:xfrm>
            <a:prstGeom prst="rect">
              <a:avLst/>
            </a:prstGeom>
            <a:solidFill>
              <a:srgbClr val="F7964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138" y="414918"/>
            <a:ext cx="4284347" cy="1557198"/>
          </a:xfrm>
        </p:spPr>
        <p:txBody>
          <a:bodyPr>
            <a:noAutofit/>
          </a:bodyPr>
          <a:lstStyle/>
          <a:p>
            <a:r>
              <a:rPr lang="en-US" sz="3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</a:t>
            </a:r>
            <a:r>
              <a:rPr lang="en-US" sz="3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Intervention (ICC) </a:t>
            </a:r>
            <a:b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Sites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A9A25C-BDE2-294F-B6D0-BA018DA2C525}"/>
              </a:ext>
            </a:extLst>
          </p:cNvPr>
          <p:cNvSpPr txBox="1"/>
          <p:nvPr/>
        </p:nvSpPr>
        <p:spPr>
          <a:xfrm>
            <a:off x="2462615" y="3513339"/>
            <a:ext cx="126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Bilaspur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9EB73FCB-91D0-FF47-8531-00E76CD3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ICCs provided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-tailored services, 2014-2017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HIV counseling/testing, needle exchange, opioid agonist therapy,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screening/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referrals, etc.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Nurse, doctor, counselor on-site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Peer outreach workers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Biometrics tracks unique clients, services used, lab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59626-7ACE-BA47-B5D5-CC2BBB36C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75"/>
          <a:stretch/>
        </p:blipFill>
        <p:spPr>
          <a:xfrm>
            <a:off x="1028700" y="4433553"/>
            <a:ext cx="3434596" cy="2283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6FC14-01D6-E94B-BC9B-A96FD23A2D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69"/>
          <a:stretch/>
        </p:blipFill>
        <p:spPr>
          <a:xfrm>
            <a:off x="5524356" y="4513354"/>
            <a:ext cx="3291840" cy="2203990"/>
          </a:xfrm>
          <a:prstGeom prst="rect">
            <a:avLst/>
          </a:prstGeom>
        </p:spPr>
      </p:pic>
      <p:pic>
        <p:nvPicPr>
          <p:cNvPr id="6" name="Picture 5" descr="2014-02-04 11.10.45.jpg">
            <a:extLst>
              <a:ext uri="{FF2B5EF4-FFF2-40B4-BE49-F238E27FC236}">
                <a16:creationId xmlns:a16="http://schemas.microsoft.com/office/drawing/2014/main" id="{911E48DF-1CAF-C94E-91E0-DB84DA15F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594" y="3633454"/>
            <a:ext cx="3291840" cy="1861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F9BFA-CBE4-F543-B68E-E0A4380A4200}"/>
              </a:ext>
            </a:extLst>
          </p:cNvPr>
          <p:cNvSpPr txBox="1"/>
          <p:nvPr/>
        </p:nvSpPr>
        <p:spPr>
          <a:xfrm>
            <a:off x="1756138" y="439436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Ludhiana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82077-11C4-D443-B6E2-BA4DE1A2660D}"/>
              </a:ext>
            </a:extLst>
          </p:cNvPr>
          <p:cNvSpPr txBox="1"/>
          <p:nvPr/>
        </p:nvSpPr>
        <p:spPr>
          <a:xfrm>
            <a:off x="3772301" y="5165617"/>
            <a:ext cx="108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Imphal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DB1CA-2080-D04C-8199-32B262DE3981}"/>
              </a:ext>
            </a:extLst>
          </p:cNvPr>
          <p:cNvSpPr txBox="1"/>
          <p:nvPr/>
        </p:nvSpPr>
        <p:spPr>
          <a:xfrm>
            <a:off x="7602583" y="6195281"/>
            <a:ext cx="148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Chandigarh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24FAE55-D818-234D-9543-93819116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/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data collection using respondent-driven sampling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2016-2017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5918B-1BD4-C74F-98AB-A49734BA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6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A09E-B863-884D-9204-F89D4017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7920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Respondent-Driven Sampling (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RDS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72B8-262E-184E-BA58-2FEAEC6FE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465006"/>
            <a:ext cx="7200900" cy="44023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Sampling method to reach ‘hidden’ or difficult-to-reach populations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Utilizes peer network connections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Widely used in HIV research among key populations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MSM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FSW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PWID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mritsar_Recruitment Tree by HIV status and awareness.pdf">
            <a:extLst>
              <a:ext uri="{FF2B5EF4-FFF2-40B4-BE49-F238E27FC236}">
                <a16:creationId xmlns:a16="http://schemas.microsoft.com/office/drawing/2014/main" id="{115320B6-D263-9043-9D9E-D4E536A6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5" y="3699122"/>
            <a:ext cx="4180115" cy="308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E586D-6B52-9344-A144-29FB329C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0D7C-7EAD-0B40-B993-89B656E1A0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0854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{716318D8-B41C-4E45-A328-6258269490E4}tf10001072</Template>
  <TotalTime>5796</TotalTime>
  <Words>1082</Words>
  <Application>Microsoft Macintosh PowerPoint</Application>
  <PresentationFormat>On-screen Show (4:3)</PresentationFormat>
  <Paragraphs>230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Franklin Gothic Book</vt:lpstr>
      <vt:lpstr>Crop</vt:lpstr>
      <vt:lpstr>Respondent-driven sampling more efficiently identifies undiagnosed HIV-infected people who inject drugs (PWID) than PWID-targeted community integrated care centers in India </vt:lpstr>
      <vt:lpstr>PowerPoint Presentation</vt:lpstr>
      <vt:lpstr>Background</vt:lpstr>
      <vt:lpstr>HIV Care Continuum among PWID in India</vt:lpstr>
      <vt:lpstr>Study Design</vt:lpstr>
      <vt:lpstr>NCA Trial PWID Intervention (ICC)  Study Sites</vt:lpstr>
      <vt:lpstr>NCA Trial Study Design</vt:lpstr>
      <vt:lpstr>NCA Trial Study Design</vt:lpstr>
      <vt:lpstr>Respondent-Driven Sampling (RDS)</vt:lpstr>
      <vt:lpstr>NCA Trial Study Design</vt:lpstr>
      <vt:lpstr>NCA Trial Study Design</vt:lpstr>
      <vt:lpstr>NCA Trial Study Design</vt:lpstr>
      <vt:lpstr>Objective</vt:lpstr>
      <vt:lpstr>Statistical Methods</vt:lpstr>
      <vt:lpstr>Results</vt:lpstr>
      <vt:lpstr>Correlates of identification by RDS only vs. ICC only</vt:lpstr>
      <vt:lpstr>Correlates of identification by both ICC and RDS vs. ICC only</vt:lpstr>
      <vt:lpstr>Number needed to recruit (NNR) for undiagnosed HIV-infected PWID, by city and strategy</vt:lpstr>
      <vt:lpstr>Identification rate per week for undiagnosed HIV-infected PWID, by city and strategy</vt:lpstr>
      <vt:lpstr>Limitations</vt:lpstr>
      <vt:lpstr>Conclusions</vt:lpstr>
      <vt:lpstr>Acknowledgements</vt:lpstr>
      <vt:lpstr>Questions?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Respondent-driven sampling more efficiently identifies undiagnosed HIV-infected people who inject drugs (PWID) than PWID-targeted community integrated care centers in India </dc:title>
  <dc:creator>Allison McFall</dc:creator>
  <cp:lastModifiedBy>Allison McFall</cp:lastModifiedBy>
  <cp:revision>123</cp:revision>
  <dcterms:created xsi:type="dcterms:W3CDTF">2018-06-13T20:36:55Z</dcterms:created>
  <dcterms:modified xsi:type="dcterms:W3CDTF">2018-07-25T09:04:07Z</dcterms:modified>
</cp:coreProperties>
</file>